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88" r:id="rId4"/>
    <p:sldId id="502" r:id="rId5"/>
    <p:sldId id="495" r:id="rId6"/>
    <p:sldId id="503" r:id="rId7"/>
    <p:sldId id="501" r:id="rId8"/>
    <p:sldId id="500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9953"/>
    <a:srgbClr val="FF6600"/>
    <a:srgbClr val="CCECFF"/>
    <a:srgbClr val="99FF66"/>
    <a:srgbClr val="CC9900"/>
    <a:srgbClr val="CC66FF"/>
    <a:srgbClr val="ED8749"/>
    <a:srgbClr val="996633"/>
    <a:srgbClr val="FF5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73" autoAdjust="0"/>
    <p:restoredTop sz="77704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</a:t>
            </a:r>
            <a:r>
              <a:rPr lang="en-US" baseline="0" dirty="0" smtClean="0"/>
              <a:t> are 16 circles.  Which equation is true for these circles?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this lesson you will learn how to show an even number by writing an equation.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we have two circles.  There are four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unifix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cubes inside each circle. The groups of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unifix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cubes are equal.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Equal means the same amount.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aseline="0" dirty="0" smtClean="0"/>
              <a:t>Here are 6 cans. 2 more cans are added.  There are now 8 cans all together. The equation for these cans would be 6 plus 2 equals 8. The two numbers added together are called addends.  The number that is the total in the equation is called the sum.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4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There are 6 buttons here.  The buttons can be divided into two equal groups. The equation 3 plus 3 equals 6 is true for these buttons. There are 3 buttons in each group so the addends are 3.  The sum is 6 because there are 6 buttons all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There are 10 squares here.  The squares can be divided into two equal groups. The equation 5 plus 5 equals 10 is true for these squares. We have 5 squares in each group so the addends are 5.  The sum is 10 because there are 10 squares all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aseline="0" dirty="0" smtClean="0"/>
              <a:t>There are 8 balls here.  The balls can be divided into two equal groups. The equation for these balls is 4 plus 4 equals 8. We have 4 balls in each group so the addends are 4.  The sum is 8 because we have 8 balls all together.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There are 16 circles here.  The circles can be divided into two equal groups. The equation 8 plus 8 equals 16 is true for these circles. There are 8 circles in each group so the addends are 8.  The sum is 16 because there is a total of 16 circles.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this lesson you have learned how to show the sum of an even number by writing an equation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400050"/>
            <a:ext cx="84582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Which equation is true for these circles?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992179" y="1262075"/>
            <a:ext cx="3159642" cy="2619351"/>
            <a:chOff x="1792029" y="1323999"/>
            <a:chExt cx="3159642" cy="2619351"/>
          </a:xfrm>
        </p:grpSpPr>
        <p:grpSp>
          <p:nvGrpSpPr>
            <p:cNvPr id="4" name="Group 3"/>
            <p:cNvGrpSpPr/>
            <p:nvPr/>
          </p:nvGrpSpPr>
          <p:grpSpPr>
            <a:xfrm>
              <a:off x="1792029" y="1323999"/>
              <a:ext cx="1408371" cy="2619351"/>
              <a:chOff x="1792029" y="1323999"/>
              <a:chExt cx="1408371" cy="2619351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1792029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2628900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1792029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2628900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792029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792029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628900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628900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543300" y="1323999"/>
              <a:ext cx="1408371" cy="2619351"/>
              <a:chOff x="1792029" y="1323999"/>
              <a:chExt cx="1408371" cy="2619351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1792029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28900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792029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628900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792029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792029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628900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628900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2031018" y="4171950"/>
            <a:ext cx="1922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+ 8 = 16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23897" y="4167529"/>
            <a:ext cx="2977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or   6 + 8 = 16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1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7150" y="1417588"/>
            <a:ext cx="9258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show an even number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writing an equation.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993422"/>
            <a:ext cx="9144000" cy="89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Equal means the same amount.</a:t>
            </a: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028700" y="2343150"/>
            <a:ext cx="2971800" cy="24003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914900" y="2343150"/>
            <a:ext cx="2971800" cy="2286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15440" y="2974654"/>
            <a:ext cx="556260" cy="482761"/>
            <a:chOff x="0" y="0"/>
            <a:chExt cx="556260" cy="644183"/>
          </a:xfrm>
          <a:solidFill>
            <a:srgbClr val="CC66FF"/>
          </a:solidFill>
        </p:grpSpPr>
        <p:sp>
          <p:nvSpPr>
            <p:cNvPr id="6" name="Rectangle 5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572064" y="3803489"/>
            <a:ext cx="556260" cy="482761"/>
            <a:chOff x="0" y="0"/>
            <a:chExt cx="556260" cy="644183"/>
          </a:xfrm>
          <a:solidFill>
            <a:srgbClr val="CC66FF"/>
          </a:solidFill>
        </p:grpSpPr>
        <p:sp>
          <p:nvSpPr>
            <p:cNvPr id="9" name="Rectangle 8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857500" y="3803489"/>
            <a:ext cx="556260" cy="482761"/>
            <a:chOff x="0" y="0"/>
            <a:chExt cx="556260" cy="644183"/>
          </a:xfrm>
          <a:solidFill>
            <a:srgbClr val="CC66FF"/>
          </a:solidFill>
        </p:grpSpPr>
        <p:sp>
          <p:nvSpPr>
            <p:cNvPr id="12" name="Rectangle 11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98445" y="2974654"/>
            <a:ext cx="556260" cy="482761"/>
            <a:chOff x="0" y="0"/>
            <a:chExt cx="556260" cy="644183"/>
          </a:xfrm>
          <a:solidFill>
            <a:srgbClr val="CC66FF"/>
          </a:solidFill>
        </p:grpSpPr>
        <p:sp>
          <p:nvSpPr>
            <p:cNvPr id="15" name="Rectangle 14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86400" y="2974654"/>
            <a:ext cx="556260" cy="482761"/>
            <a:chOff x="0" y="0"/>
            <a:chExt cx="556260" cy="644183"/>
          </a:xfrm>
          <a:solidFill>
            <a:schemeClr val="accent2"/>
          </a:solidFill>
        </p:grpSpPr>
        <p:sp>
          <p:nvSpPr>
            <p:cNvPr id="18" name="Rectangle 17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43024" y="3803489"/>
            <a:ext cx="556260" cy="482761"/>
            <a:chOff x="0" y="0"/>
            <a:chExt cx="556260" cy="644183"/>
          </a:xfrm>
          <a:solidFill>
            <a:schemeClr val="accent2"/>
          </a:solidFill>
        </p:grpSpPr>
        <p:sp>
          <p:nvSpPr>
            <p:cNvPr id="21" name="Rectangle 20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728460" y="3803489"/>
            <a:ext cx="556260" cy="482761"/>
            <a:chOff x="0" y="0"/>
            <a:chExt cx="556260" cy="644183"/>
          </a:xfrm>
          <a:solidFill>
            <a:schemeClr val="accent2"/>
          </a:solidFill>
        </p:grpSpPr>
        <p:sp>
          <p:nvSpPr>
            <p:cNvPr id="24" name="Rectangle 23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669405" y="2974654"/>
            <a:ext cx="556260" cy="482761"/>
            <a:chOff x="0" y="0"/>
            <a:chExt cx="556260" cy="644183"/>
          </a:xfrm>
          <a:solidFill>
            <a:schemeClr val="accent2"/>
          </a:solidFill>
        </p:grpSpPr>
        <p:sp>
          <p:nvSpPr>
            <p:cNvPr id="27" name="Rectangle 26"/>
            <p:cNvSpPr/>
            <p:nvPr/>
          </p:nvSpPr>
          <p:spPr>
            <a:xfrm>
              <a:off x="0" y="87923"/>
              <a:ext cx="556260" cy="55626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31884" y="0"/>
              <a:ext cx="304800" cy="91440"/>
            </a:xfrm>
            <a:prstGeom prst="rect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128324" y="1885950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128988" y="1885950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255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4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1200" y="2426553"/>
            <a:ext cx="664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671126" y="3050058"/>
            <a:ext cx="0" cy="484372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Left Brace 5"/>
          <p:cNvSpPr/>
          <p:nvPr/>
        </p:nvSpPr>
        <p:spPr>
          <a:xfrm rot="16200000">
            <a:off x="3907716" y="2730616"/>
            <a:ext cx="342900" cy="1264727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45376" y="2343150"/>
            <a:ext cx="623455" cy="69660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7660" y="3631886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sum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11330" y="3648730"/>
            <a:ext cx="194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addends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48021" y="2426553"/>
            <a:ext cx="570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5771" y="2426553"/>
            <a:ext cx="55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16185" y="2511617"/>
            <a:ext cx="478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989410" y="1274721"/>
            <a:ext cx="839620" cy="829196"/>
            <a:chOff x="2989410" y="1278566"/>
            <a:chExt cx="839620" cy="8291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410" y="1735906"/>
              <a:ext cx="243840" cy="37185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0878" y="1735906"/>
              <a:ext cx="243840" cy="37185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2345" y="1735906"/>
              <a:ext cx="243840" cy="37185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2255" y="1278566"/>
              <a:ext cx="243840" cy="37185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3723" y="1278566"/>
              <a:ext cx="243840" cy="37185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5190" y="1278566"/>
              <a:ext cx="243840" cy="371856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4498751" y="1274721"/>
            <a:ext cx="256685" cy="829196"/>
            <a:chOff x="4498751" y="1278566"/>
            <a:chExt cx="256685" cy="82919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8751" y="1735906"/>
              <a:ext cx="243840" cy="37185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1596" y="1278566"/>
              <a:ext cx="243840" cy="37185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914900" y="2421566"/>
            <a:ext cx="5902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264161" y="1274721"/>
            <a:ext cx="1149321" cy="839829"/>
            <a:chOff x="5264161" y="1166783"/>
            <a:chExt cx="1149321" cy="839829"/>
          </a:xfrm>
        </p:grpSpPr>
        <p:grpSp>
          <p:nvGrpSpPr>
            <p:cNvPr id="29" name="Group 28"/>
            <p:cNvGrpSpPr/>
            <p:nvPr/>
          </p:nvGrpSpPr>
          <p:grpSpPr>
            <a:xfrm>
              <a:off x="5264161" y="1166783"/>
              <a:ext cx="839620" cy="829196"/>
              <a:chOff x="2989410" y="1278566"/>
              <a:chExt cx="839620" cy="829196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9410" y="173590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0878" y="173590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72345" y="173590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2255" y="127856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93723" y="127856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85190" y="1278566"/>
                <a:ext cx="243840" cy="371856"/>
              </a:xfrm>
              <a:prstGeom prst="rect">
                <a:avLst/>
              </a:prstGeom>
            </p:spPr>
          </p:pic>
        </p:grpSp>
        <p:grpSp>
          <p:nvGrpSpPr>
            <p:cNvPr id="36" name="Group 35"/>
            <p:cNvGrpSpPr/>
            <p:nvPr/>
          </p:nvGrpSpPr>
          <p:grpSpPr>
            <a:xfrm>
              <a:off x="6156797" y="1177416"/>
              <a:ext cx="256685" cy="829196"/>
              <a:chOff x="4498751" y="1278566"/>
              <a:chExt cx="256685" cy="829196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8751" y="1735906"/>
                <a:ext cx="243840" cy="371856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1596" y="1278566"/>
                <a:ext cx="243840" cy="3718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300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animBg="1"/>
      <p:bldP spid="7" grpId="0" animBg="1"/>
      <p:bldP spid="10" grpId="0"/>
      <p:bldP spid="11" grpId="0"/>
      <p:bldP spid="13" grpId="0"/>
      <p:bldP spid="13" grpId="1"/>
      <p:bldP spid="14" grpId="1"/>
      <p:bldP spid="14" grpId="2"/>
      <p:bldP spid="15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429000" y="933822"/>
            <a:ext cx="2154866" cy="3123828"/>
            <a:chOff x="3429000" y="933822"/>
            <a:chExt cx="2154866" cy="3123828"/>
          </a:xfrm>
        </p:grpSpPr>
        <p:sp>
          <p:nvSpPr>
            <p:cNvPr id="5" name="Oval 4"/>
            <p:cNvSpPr/>
            <p:nvPr/>
          </p:nvSpPr>
          <p:spPr>
            <a:xfrm>
              <a:off x="3429000" y="971550"/>
              <a:ext cx="1077433" cy="3086100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4506433" y="933822"/>
              <a:ext cx="1077433" cy="3086100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718737" y="4286250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+ 3 = 6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29388" y="1428750"/>
            <a:ext cx="1742712" cy="2286000"/>
            <a:chOff x="3629388" y="1428750"/>
            <a:chExt cx="1742712" cy="2286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388" y="1428750"/>
              <a:ext cx="676656" cy="65227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388" y="2233422"/>
              <a:ext cx="676656" cy="65227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388" y="3028950"/>
              <a:ext cx="676656" cy="65227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5444" y="1462278"/>
              <a:ext cx="676656" cy="65227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5444" y="2266950"/>
              <a:ext cx="676656" cy="65227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FF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5444" y="3062478"/>
              <a:ext cx="676656" cy="652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528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71900" y="1160020"/>
            <a:ext cx="447454" cy="2685607"/>
            <a:chOff x="1495646" y="1372043"/>
            <a:chExt cx="342900" cy="2171700"/>
          </a:xfrm>
        </p:grpSpPr>
        <p:sp>
          <p:nvSpPr>
            <p:cNvPr id="2" name="Rectangle 1"/>
            <p:cNvSpPr/>
            <p:nvPr/>
          </p:nvSpPr>
          <p:spPr>
            <a:xfrm>
              <a:off x="1495646" y="13720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95646" y="32008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95646" y="27436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95646" y="18292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95646" y="22864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810346" y="1160020"/>
            <a:ext cx="447454" cy="2685607"/>
            <a:chOff x="1495646" y="1372043"/>
            <a:chExt cx="342900" cy="2171700"/>
          </a:xfrm>
        </p:grpSpPr>
        <p:sp>
          <p:nvSpPr>
            <p:cNvPr id="33" name="Rectangle 32"/>
            <p:cNvSpPr/>
            <p:nvPr/>
          </p:nvSpPr>
          <p:spPr>
            <a:xfrm>
              <a:off x="1495646" y="13720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95646" y="32008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95646" y="27436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495646" y="18292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495646" y="2286443"/>
              <a:ext cx="342900" cy="3429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3429000" y="971550"/>
            <a:ext cx="1077433" cy="30861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4506433" y="933822"/>
            <a:ext cx="1077433" cy="30861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18736" y="4286250"/>
            <a:ext cx="1983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+ 5 = 10</a:t>
            </a:r>
          </a:p>
        </p:txBody>
      </p:sp>
    </p:spTree>
    <p:extLst>
      <p:ext uri="{BB962C8B-B14F-4D97-AF65-F5344CB8AC3E}">
        <p14:creationId xmlns:p14="http://schemas.microsoft.com/office/powerpoint/2010/main" val="18229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27843" y="1314450"/>
            <a:ext cx="2150116" cy="2241007"/>
            <a:chOff x="1429760" y="1314450"/>
            <a:chExt cx="2150116" cy="224100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900" y="1314450"/>
              <a:ext cx="950976" cy="1030224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760" y="2525233"/>
              <a:ext cx="950976" cy="103022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760" y="1314450"/>
              <a:ext cx="950976" cy="1030224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900" y="2525233"/>
              <a:ext cx="950976" cy="1030224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4963067" y="1352993"/>
            <a:ext cx="2150116" cy="2241007"/>
            <a:chOff x="1429760" y="1314450"/>
            <a:chExt cx="2150116" cy="2241007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900" y="1314450"/>
              <a:ext cx="950976" cy="103022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760" y="2525233"/>
              <a:ext cx="950976" cy="1030224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760" y="1314450"/>
              <a:ext cx="950976" cy="1030224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900" y="2525233"/>
              <a:ext cx="950976" cy="1030224"/>
            </a:xfrm>
            <a:prstGeom prst="rect">
              <a:avLst/>
            </a:prstGeom>
          </p:spPr>
        </p:pic>
      </p:grpSp>
      <p:sp>
        <p:nvSpPr>
          <p:cNvPr id="5" name="Oval 4"/>
          <p:cNvSpPr/>
          <p:nvPr/>
        </p:nvSpPr>
        <p:spPr>
          <a:xfrm>
            <a:off x="1687918" y="1064584"/>
            <a:ext cx="2857500" cy="2743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4598583" y="1064584"/>
            <a:ext cx="2857500" cy="2743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61190" y="4025969"/>
            <a:ext cx="2452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+  4  =  8  </a:t>
            </a:r>
          </a:p>
        </p:txBody>
      </p:sp>
    </p:spTree>
    <p:extLst>
      <p:ext uri="{BB962C8B-B14F-4D97-AF65-F5344CB8AC3E}">
        <p14:creationId xmlns:p14="http://schemas.microsoft.com/office/powerpoint/2010/main" val="12522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8" grpId="0" animBg="1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743200" y="1085850"/>
            <a:ext cx="3408621" cy="2619351"/>
            <a:chOff x="2743200" y="1085850"/>
            <a:chExt cx="3408621" cy="2619351"/>
          </a:xfrm>
        </p:grpSpPr>
        <p:sp>
          <p:nvSpPr>
            <p:cNvPr id="82" name="Oval 81"/>
            <p:cNvSpPr/>
            <p:nvPr/>
          </p:nvSpPr>
          <p:spPr>
            <a:xfrm>
              <a:off x="2743200" y="1085850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3657600" y="1085850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2743200" y="2451084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657600" y="3133701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743200" y="1768467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743200" y="3133701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657600" y="1768467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3657600" y="2451084"/>
              <a:ext cx="571500" cy="571500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4743450" y="1085850"/>
              <a:ext cx="1408371" cy="2619351"/>
              <a:chOff x="1792029" y="1323999"/>
              <a:chExt cx="1408371" cy="2619351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1792029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2628900" y="1323999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1792029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2628900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1792029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1792029" y="3371850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2628900" y="2006616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2628900" y="2689233"/>
                <a:ext cx="571500" cy="571500"/>
              </a:xfrm>
              <a:prstGeom prst="ellipse">
                <a:avLst/>
              </a:prstGeom>
              <a:solidFill>
                <a:srgbClr val="7030A0"/>
              </a:solidFill>
              <a:ln w="381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Oval 1"/>
          <p:cNvSpPr/>
          <p:nvPr/>
        </p:nvSpPr>
        <p:spPr>
          <a:xfrm>
            <a:off x="2453465" y="742950"/>
            <a:ext cx="2057400" cy="33147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Oval 89"/>
          <p:cNvSpPr/>
          <p:nvPr/>
        </p:nvSpPr>
        <p:spPr>
          <a:xfrm>
            <a:off x="4457700" y="742950"/>
            <a:ext cx="2057400" cy="33147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261537" y="4287579"/>
            <a:ext cx="2452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 +  8  =  16 </a:t>
            </a:r>
          </a:p>
        </p:txBody>
      </p:sp>
    </p:spTree>
    <p:extLst>
      <p:ext uri="{BB962C8B-B14F-4D97-AF65-F5344CB8AC3E}">
        <p14:creationId xmlns:p14="http://schemas.microsoft.com/office/powerpoint/2010/main" val="191075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0" grpId="0" animBg="1"/>
      <p:bldP spid="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17588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show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an even number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writing an equation. 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18654</TotalTime>
  <Words>446</Words>
  <Application>Microsoft Office PowerPoint</Application>
  <PresentationFormat>On-screen Show (16:9)</PresentationFormat>
  <Paragraphs>41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487</cp:revision>
  <dcterms:created xsi:type="dcterms:W3CDTF">2011-06-12T17:04:43Z</dcterms:created>
  <dcterms:modified xsi:type="dcterms:W3CDTF">2015-06-07T12:19:00Z</dcterms:modified>
</cp:coreProperties>
</file>